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75" r:id="rId12"/>
    <p:sldId id="265" r:id="rId13"/>
    <p:sldId id="266" r:id="rId14"/>
    <p:sldId id="269" r:id="rId15"/>
    <p:sldId id="270" r:id="rId16"/>
    <p:sldId id="276" r:id="rId17"/>
    <p:sldId id="271" r:id="rId18"/>
    <p:sldId id="277" r:id="rId19"/>
    <p:sldId id="272" r:id="rId20"/>
    <p:sldId id="273" r:id="rId21"/>
  </p:sldIdLst>
  <p:sldSz cx="9144000" cy="6858000" type="screen4x3"/>
  <p:notesSz cx="6794500" cy="99314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839A"/>
    <a:srgbClr val="333300"/>
    <a:srgbClr val="669900"/>
    <a:srgbClr val="006600"/>
    <a:srgbClr val="415B6B"/>
    <a:srgbClr val="F9AA00"/>
    <a:srgbClr val="FF9933"/>
    <a:srgbClr val="7899AD"/>
    <a:srgbClr val="B6C6D0"/>
    <a:srgbClr val="3B6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6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9374D03-ABE5-4870-87F0-7653B7A508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FE7DE-306B-40DA-8729-EE4B1E1D72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FAF8-64A5-4D34-8A12-BE0DDDFD92D1}" type="slidenum">
              <a:rPr lang="de-DE"/>
              <a:pPr/>
              <a:t>1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42648-25DC-4743-9A74-6EEF172852E6}" type="slidenum">
              <a:rPr lang="de-DE"/>
              <a:pPr/>
              <a:t>3</a:t>
            </a:fld>
            <a:endParaRPr lang="de-D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25" y="3111500"/>
            <a:ext cx="6824663" cy="2667000"/>
          </a:xfrm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535113"/>
            <a:ext cx="6823075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grpSp>
        <p:nvGrpSpPr>
          <p:cNvPr id="6159" name="Group 15"/>
          <p:cNvGrpSpPr>
            <a:grpSpLocks/>
          </p:cNvGrpSpPr>
          <p:nvPr userDrawn="1"/>
        </p:nvGrpSpPr>
        <p:grpSpPr bwMode="auto">
          <a:xfrm>
            <a:off x="4995863" y="0"/>
            <a:ext cx="4148137" cy="673100"/>
            <a:chOff x="3028" y="358"/>
            <a:chExt cx="2613" cy="424"/>
          </a:xfrm>
        </p:grpSpPr>
        <p:pic>
          <p:nvPicPr>
            <p:cNvPr id="6160" name="Picture 1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pic>
        <p:nvPicPr>
          <p:cNvPr id="6166" name="Picture 22" descr="PP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9" name="Group 25"/>
          <p:cNvGrpSpPr>
            <a:grpSpLocks/>
          </p:cNvGrpSpPr>
          <p:nvPr userDrawn="1"/>
        </p:nvGrpSpPr>
        <p:grpSpPr bwMode="auto">
          <a:xfrm>
            <a:off x="4876800" y="387350"/>
            <a:ext cx="4148138" cy="673100"/>
            <a:chOff x="3028" y="358"/>
            <a:chExt cx="2613" cy="424"/>
          </a:xfrm>
        </p:grpSpPr>
        <p:pic>
          <p:nvPicPr>
            <p:cNvPr id="6170" name="Picture 2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sp>
        <p:nvSpPr>
          <p:cNvPr id="6174" name="Rectangle 30"/>
          <p:cNvSpPr>
            <a:spLocks noChangeArrowheads="1"/>
          </p:cNvSpPr>
          <p:nvPr userDrawn="1"/>
        </p:nvSpPr>
        <p:spPr bwMode="auto">
          <a:xfrm>
            <a:off x="0" y="1341438"/>
            <a:ext cx="7845425" cy="150812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5200"/>
            <a:ext cx="987924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935038"/>
            <a:ext cx="2141537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275388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LfU / Referat 65 / Bearbeiter / Datum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3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xx / Bearbeiter / Datum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Basics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8463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4208462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7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LfU / Referat 65 / Burkart/ 29.9./1.10.2015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180"/>
            <a:ext cx="5111750" cy="4685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3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Basics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5038"/>
            <a:ext cx="8569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93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5900" y="6477000"/>
            <a:ext cx="3678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B687F"/>
                </a:solidFill>
              </a:defRPr>
            </a:lvl1pPr>
          </a:lstStyle>
          <a:p>
            <a:r>
              <a:rPr lang="de-DE"/>
              <a:t>© LfU / Referat xx / Bearbeiter / Datum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223838"/>
            <a:ext cx="5184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400" b="1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Basics</a:t>
            </a:r>
            <a:endParaRPr lang="de-DE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630863" y="93600"/>
            <a:ext cx="3257550" cy="630000"/>
            <a:chOff x="5630863" y="93600"/>
            <a:chExt cx="3257550" cy="630000"/>
          </a:xfrm>
        </p:grpSpPr>
        <p:sp>
          <p:nvSpPr>
            <p:cNvPr id="1058" name="Text Box 34"/>
            <p:cNvSpPr txBox="1">
              <a:spLocks noChangeArrowheads="1"/>
            </p:cNvSpPr>
            <p:nvPr userDrawn="1"/>
          </p:nvSpPr>
          <p:spPr bwMode="auto">
            <a:xfrm>
              <a:off x="6332538" y="336550"/>
              <a:ext cx="1841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Bayerisches Landesamt für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Umwelt</a:t>
              </a:r>
            </a:p>
          </p:txBody>
        </p:sp>
        <p:pic>
          <p:nvPicPr>
            <p:cNvPr id="1063" name="Picture 39" descr="staatswappen_wb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238125"/>
              <a:ext cx="6477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63" y="93600"/>
              <a:ext cx="630000" cy="63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1536700"/>
            <a:ext cx="7812359" cy="1470025"/>
          </a:xfrm>
        </p:spPr>
        <p:txBody>
          <a:bodyPr/>
          <a:lstStyle/>
          <a:p>
            <a:r>
              <a:rPr lang="de-DE" sz="2800" dirty="0" smtClean="0"/>
              <a:t>Einführung in das DABay-Modul Bescheide</a:t>
            </a:r>
            <a:endParaRPr lang="de-DE" sz="2800" dirty="0"/>
          </a:p>
        </p:txBody>
      </p:sp>
      <p:sp>
        <p:nvSpPr>
          <p:cNvPr id="23350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31370" y="2653983"/>
            <a:ext cx="7680990" cy="2667000"/>
          </a:xfrm>
        </p:spPr>
        <p:txBody>
          <a:bodyPr/>
          <a:lstStyle/>
          <a:p>
            <a:r>
              <a:rPr lang="de-DE" sz="2800" b="1" dirty="0" smtClean="0"/>
              <a:t>Beispiel Industriebetriebe</a:t>
            </a:r>
          </a:p>
          <a:p>
            <a:pPr algn="l">
              <a:spcBef>
                <a:spcPts val="0"/>
              </a:spcBef>
            </a:pPr>
            <a:endParaRPr lang="de-DE" sz="800" b="1" dirty="0" smtClean="0"/>
          </a:p>
          <a:p>
            <a:pPr algn="l"/>
            <a:endParaRPr lang="de-DE" sz="1800" b="1" dirty="0" smtClean="0"/>
          </a:p>
          <a:p>
            <a:pPr algn="l"/>
            <a:endParaRPr lang="de-DE" sz="1800" b="1" dirty="0"/>
          </a:p>
          <a:p>
            <a:pPr algn="l"/>
            <a:r>
              <a:rPr lang="de-DE" sz="1800" b="1" dirty="0" smtClean="0"/>
              <a:t>Evamaria Burkart, Referat 65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" y="899576"/>
            <a:ext cx="8640000" cy="4185324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11536" y="3306696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123728" y="2411744"/>
            <a:ext cx="6336704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5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0" y="908720"/>
            <a:ext cx="8640000" cy="42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43286" y="3471288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45" y="2433588"/>
            <a:ext cx="6497103" cy="40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71" y="2963015"/>
            <a:ext cx="6486858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276920" y="908720"/>
            <a:ext cx="8640000" cy="4790295"/>
          </a:xfrm>
          <a:prstGeom prst="rect">
            <a:avLst/>
          </a:prstGeom>
          <a:noFill/>
          <a:ln w="9525" cap="flat" cmpd="sng" algn="ctr">
            <a:solidFill>
              <a:srgbClr val="5E839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106271" y="2609812"/>
            <a:ext cx="6518877" cy="2475372"/>
            <a:chOff x="2106271" y="2609812"/>
            <a:chExt cx="6518877" cy="2475372"/>
          </a:xfrm>
        </p:grpSpPr>
        <p:sp>
          <p:nvSpPr>
            <p:cNvPr id="7" name="Rechteck 6"/>
            <p:cNvSpPr/>
            <p:nvPr/>
          </p:nvSpPr>
          <p:spPr bwMode="auto">
            <a:xfrm>
              <a:off x="2123728" y="2609812"/>
              <a:ext cx="6501420" cy="1485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106271" y="3266697"/>
              <a:ext cx="6518877" cy="181848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>
              <a:off x="5074538" y="2764750"/>
              <a:ext cx="0" cy="5019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pieren 11"/>
          <p:cNvGrpSpPr/>
          <p:nvPr/>
        </p:nvGrpSpPr>
        <p:grpSpPr>
          <a:xfrm>
            <a:off x="395536" y="2419312"/>
            <a:ext cx="8423676" cy="3271077"/>
            <a:chOff x="395536" y="2419312"/>
            <a:chExt cx="8423676" cy="3271077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2099426" y="2419312"/>
              <a:ext cx="6719786" cy="2737884"/>
              <a:chOff x="2099426" y="2419312"/>
              <a:chExt cx="6719786" cy="2737884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426" y="2967827"/>
                <a:ext cx="6719786" cy="2189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" name="Gruppieren 22"/>
              <p:cNvGrpSpPr/>
              <p:nvPr/>
            </p:nvGrpSpPr>
            <p:grpSpPr>
              <a:xfrm>
                <a:off x="2106271" y="2419312"/>
                <a:ext cx="6518877" cy="2712485"/>
                <a:chOff x="2106271" y="2419312"/>
                <a:chExt cx="6518877" cy="2712485"/>
              </a:xfrm>
            </p:grpSpPr>
            <p:sp>
              <p:nvSpPr>
                <p:cNvPr id="24" name="Rechteck 23"/>
                <p:cNvSpPr/>
                <p:nvPr/>
              </p:nvSpPr>
              <p:spPr bwMode="auto">
                <a:xfrm>
                  <a:off x="2123728" y="2419312"/>
                  <a:ext cx="6501420" cy="148588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6" name="Gerade Verbindung mit Pfeil 25"/>
                <p:cNvCxnSpPr/>
                <p:nvPr/>
              </p:nvCxnSpPr>
              <p:spPr bwMode="auto">
                <a:xfrm>
                  <a:off x="5074538" y="2574250"/>
                  <a:ext cx="0" cy="566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5" name="Rechteck 24"/>
                <p:cNvSpPr/>
                <p:nvPr/>
              </p:nvSpPr>
              <p:spPr bwMode="auto">
                <a:xfrm>
                  <a:off x="2106271" y="3140969"/>
                  <a:ext cx="6518877" cy="1990828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1" name="Rechteck 10"/>
            <p:cNvSpPr/>
            <p:nvPr/>
          </p:nvSpPr>
          <p:spPr bwMode="auto">
            <a:xfrm>
              <a:off x="395536" y="5157675"/>
              <a:ext cx="8352928" cy="5327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9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6" y="980728"/>
            <a:ext cx="8640000" cy="3987159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38444" y="4158224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144312" y="2859804"/>
            <a:ext cx="6408712" cy="297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007664" y="4499976"/>
            <a:ext cx="73268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086023" y="1862553"/>
            <a:ext cx="6800465" cy="3105333"/>
            <a:chOff x="2086023" y="1862553"/>
            <a:chExt cx="6800465" cy="310533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023" y="1862553"/>
              <a:ext cx="6800465" cy="3105333"/>
            </a:xfrm>
            <a:prstGeom prst="rect">
              <a:avLst/>
            </a:prstGeom>
            <a:noFill/>
            <a:ln w="9525">
              <a:solidFill>
                <a:srgbClr val="5E83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chteck 14"/>
            <p:cNvSpPr/>
            <p:nvPr/>
          </p:nvSpPr>
          <p:spPr bwMode="auto">
            <a:xfrm>
              <a:off x="7517264" y="4552982"/>
              <a:ext cx="732688" cy="36004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0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000" cy="4838400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01868" y="4386824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051720" y="2722656"/>
            <a:ext cx="1206992" cy="444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0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000" cy="4354671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01868" y="3619146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123728" y="2708920"/>
            <a:ext cx="6480720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0000"/>
            <a:ext cx="8640000" cy="5102308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Bescheid für mehrere </a:t>
            </a:r>
            <a:r>
              <a:rPr lang="de-DE" dirty="0" smtClean="0"/>
              <a:t>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10494" y="3714032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123728" y="2648538"/>
            <a:ext cx="6480720" cy="3311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264744" y="4881846"/>
            <a:ext cx="282406" cy="1135382"/>
            <a:chOff x="2281996" y="4881846"/>
            <a:chExt cx="282406" cy="1135382"/>
          </a:xfrm>
        </p:grpSpPr>
        <p:sp>
          <p:nvSpPr>
            <p:cNvPr id="10" name="Ellipse 9"/>
            <p:cNvSpPr/>
            <p:nvPr/>
          </p:nvSpPr>
          <p:spPr bwMode="auto">
            <a:xfrm>
              <a:off x="2281996" y="4881846"/>
              <a:ext cx="282406" cy="2205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281996" y="5347338"/>
              <a:ext cx="282406" cy="2205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2281996" y="5796638"/>
              <a:ext cx="282406" cy="2205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92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  <a:p>
            <a:r>
              <a:rPr lang="de-DE" dirty="0" smtClean="0"/>
              <a:t>Kraftwerk mit einer Abwasseranlage und mehreren Messstellen (Bescheid für mehrere Messstellen)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850" y="1469850"/>
            <a:ext cx="8569325" cy="145509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kern="0" dirty="0" smtClean="0"/>
              <a:t>Fall 3:</a:t>
            </a:r>
          </a:p>
          <a:p>
            <a:r>
              <a:rPr lang="de-DE" kern="0" dirty="0" smtClean="0"/>
              <a:t>Betrieb mit </a:t>
            </a:r>
            <a:r>
              <a:rPr lang="de-DE" u="sng" kern="0" dirty="0" smtClean="0"/>
              <a:t>einer</a:t>
            </a:r>
            <a:r>
              <a:rPr lang="de-DE" kern="0" dirty="0" smtClean="0"/>
              <a:t> Abwasserbehandlungsanlage, </a:t>
            </a:r>
            <a:br>
              <a:rPr lang="de-DE" kern="0" dirty="0" smtClean="0"/>
            </a:br>
            <a:r>
              <a:rPr lang="de-DE" kern="0" dirty="0" smtClean="0"/>
              <a:t>aber </a:t>
            </a:r>
            <a:r>
              <a:rPr lang="de-DE" u="sng" kern="0" dirty="0" smtClean="0"/>
              <a:t>zwei</a:t>
            </a:r>
            <a:r>
              <a:rPr lang="de-DE" kern="0" dirty="0" smtClean="0"/>
              <a:t> Messstellen und Bescheidsanforderungen an </a:t>
            </a:r>
            <a:br>
              <a:rPr lang="de-DE" kern="0" dirty="0" smtClean="0"/>
            </a:br>
            <a:r>
              <a:rPr lang="de-DE" u="sng" kern="0" dirty="0" smtClean="0"/>
              <a:t>beide</a:t>
            </a:r>
            <a:r>
              <a:rPr lang="de-DE" kern="0" dirty="0" smtClean="0"/>
              <a:t> Messstellen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22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000" cy="3789960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Bescheid für mehrere Messstellen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10494" y="3524260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9102"/>
            <a:ext cx="8640000" cy="5434615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Bescheid für mehrere Messstellen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10494" y="3394870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106476" y="2484644"/>
            <a:ext cx="6552728" cy="1655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106476" y="2996952"/>
            <a:ext cx="6552728" cy="32453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994670" y="2650225"/>
            <a:ext cx="0" cy="3467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Ellipse 17"/>
          <p:cNvSpPr/>
          <p:nvPr/>
        </p:nvSpPr>
        <p:spPr bwMode="auto">
          <a:xfrm>
            <a:off x="2106476" y="3292071"/>
            <a:ext cx="2393516" cy="222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Ellipse 18"/>
          <p:cNvSpPr/>
          <p:nvPr/>
        </p:nvSpPr>
        <p:spPr bwMode="auto">
          <a:xfrm>
            <a:off x="2106476" y="4823030"/>
            <a:ext cx="2393516" cy="222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28390" y="3301088"/>
            <a:ext cx="118013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400" dirty="0" smtClean="0"/>
              <a:t>Messstelle 1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526745" y="4840673"/>
            <a:ext cx="118013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400" dirty="0" smtClean="0"/>
              <a:t>Messstelle 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78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1484784"/>
            <a:ext cx="304121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de-DE" sz="4400" b="1" dirty="0" smtClean="0">
                <a:solidFill>
                  <a:srgbClr val="5E839A"/>
                </a:solidFill>
              </a:rPr>
              <a:t>Alles klar?</a:t>
            </a:r>
            <a:endParaRPr lang="de-DE" sz="4400" b="1" dirty="0">
              <a:solidFill>
                <a:srgbClr val="5E839A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768694">
            <a:off x="4467628" y="1896471"/>
            <a:ext cx="1391728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15400" b="1" cap="none" spc="0" dirty="0" smtClean="0">
                <a:ln w="11430"/>
                <a:solidFill>
                  <a:srgbClr val="5E83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15400" b="1" cap="none" spc="0" dirty="0">
              <a:ln w="11430"/>
              <a:solidFill>
                <a:srgbClr val="5E83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 rot="1487442">
            <a:off x="5180408" y="2651644"/>
            <a:ext cx="1391728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15400" b="1" cap="none" spc="0" dirty="0" smtClean="0">
                <a:ln w="11430"/>
                <a:solidFill>
                  <a:srgbClr val="5E83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15400" b="1" cap="none" spc="0" dirty="0">
              <a:ln w="11430"/>
              <a:solidFill>
                <a:srgbClr val="5E83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9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  <a:p>
            <a:r>
              <a:rPr lang="de-DE" dirty="0"/>
              <a:t>Zuckerfabrik mit Teichanlage zur </a:t>
            </a:r>
            <a:r>
              <a:rPr lang="de-DE" dirty="0" smtClean="0"/>
              <a:t>Abwasserreinigung (Bescheid für mehrere Betriebszustände)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1469850"/>
            <a:ext cx="8712646" cy="145509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kern="0" dirty="0" smtClean="0"/>
              <a:t>Fall 1:</a:t>
            </a:r>
          </a:p>
          <a:p>
            <a:r>
              <a:rPr lang="de-DE" kern="0" dirty="0" smtClean="0"/>
              <a:t>Betrieb mit </a:t>
            </a:r>
            <a:r>
              <a:rPr lang="de-DE" u="sng" kern="0" dirty="0" smtClean="0"/>
              <a:t>einer</a:t>
            </a:r>
            <a:r>
              <a:rPr lang="de-DE" kern="0" dirty="0" smtClean="0"/>
              <a:t> Abwasserbehandlungsanlage/Messstelle und Bescheidsanforderungen zu </a:t>
            </a:r>
            <a:r>
              <a:rPr lang="de-DE" u="sng" kern="0" dirty="0" smtClean="0"/>
              <a:t>verschiedenen Betriebszuständen</a:t>
            </a:r>
            <a:endParaRPr lang="de-DE" u="sng" kern="0" dirty="0"/>
          </a:p>
        </p:txBody>
      </p:sp>
    </p:spTree>
    <p:extLst>
      <p:ext uri="{BB962C8B-B14F-4D97-AF65-F5344CB8AC3E}">
        <p14:creationId xmlns:p14="http://schemas.microsoft.com/office/powerpoint/2010/main" val="23498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366" y="1484784"/>
            <a:ext cx="9133634" cy="418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l"/>
            <a:r>
              <a:rPr lang="de-DE" sz="2200" b="1" dirty="0" smtClean="0">
                <a:solidFill>
                  <a:srgbClr val="5E839A"/>
                </a:solidFill>
              </a:rPr>
              <a:t>Pro </a:t>
            </a:r>
            <a:r>
              <a:rPr lang="de-DE" sz="2200" b="1" dirty="0">
                <a:solidFill>
                  <a:srgbClr val="5E839A"/>
                </a:solidFill>
              </a:rPr>
              <a:t>Betrieb </a:t>
            </a:r>
            <a:r>
              <a:rPr lang="de-DE" sz="2200" b="1" dirty="0" smtClean="0">
                <a:solidFill>
                  <a:srgbClr val="5E839A"/>
                </a:solidFill>
              </a:rPr>
              <a:t>können mehrere </a:t>
            </a:r>
            <a:r>
              <a:rPr lang="de-DE" sz="2200" b="1" dirty="0">
                <a:solidFill>
                  <a:srgbClr val="5E839A"/>
                </a:solidFill>
              </a:rPr>
              <a:t>Bescheide </a:t>
            </a:r>
            <a:r>
              <a:rPr lang="de-DE" sz="2200" b="1" dirty="0" smtClean="0">
                <a:solidFill>
                  <a:srgbClr val="5E839A"/>
                </a:solidFill>
              </a:rPr>
              <a:t>gleichzeitig gültig sein.</a:t>
            </a:r>
            <a:endParaRPr lang="de-DE" sz="2200" b="1" dirty="0">
              <a:solidFill>
                <a:srgbClr val="5E839A"/>
              </a:solidFill>
            </a:endParaRPr>
          </a:p>
          <a:p>
            <a:pPr algn="l"/>
            <a:endParaRPr lang="de-DE" sz="2200" b="1" dirty="0" smtClean="0">
              <a:solidFill>
                <a:srgbClr val="5E839A"/>
              </a:solidFill>
            </a:endParaRPr>
          </a:p>
          <a:p>
            <a:pPr algn="l"/>
            <a:r>
              <a:rPr lang="de-DE" sz="2200" b="1" dirty="0" smtClean="0">
                <a:solidFill>
                  <a:srgbClr val="5E839A"/>
                </a:solidFill>
              </a:rPr>
              <a:t>Bescheide und Bescheidsanforderungen werden getrennt erfasst. </a:t>
            </a:r>
          </a:p>
          <a:p>
            <a:pPr algn="l"/>
            <a:endParaRPr lang="de-DE" sz="2200" b="1" dirty="0">
              <a:solidFill>
                <a:srgbClr val="5E839A"/>
              </a:solidFill>
            </a:endParaRPr>
          </a:p>
          <a:p>
            <a:pPr algn="l"/>
            <a:r>
              <a:rPr lang="de-DE" sz="2200" b="1" dirty="0" smtClean="0">
                <a:solidFill>
                  <a:srgbClr val="5E839A"/>
                </a:solidFill>
              </a:rPr>
              <a:t>Bescheidsanforderungen werden in Gültigkeitsbereiche gegliedert.</a:t>
            </a:r>
          </a:p>
          <a:p>
            <a:pPr algn="l"/>
            <a:endParaRPr lang="de-DE" sz="2200" b="1" dirty="0">
              <a:solidFill>
                <a:srgbClr val="5E839A"/>
              </a:solidFill>
            </a:endParaRPr>
          </a:p>
          <a:p>
            <a:pPr algn="l"/>
            <a:r>
              <a:rPr lang="de-DE" sz="2200" b="1" dirty="0" smtClean="0">
                <a:solidFill>
                  <a:srgbClr val="5E839A"/>
                </a:solidFill>
              </a:rPr>
              <a:t>Pro Bescheid sind mehrere Gültigkeitsbereiche möglich.</a:t>
            </a:r>
          </a:p>
          <a:p>
            <a:pPr algn="l"/>
            <a:endParaRPr lang="de-DE" sz="2200" b="1" dirty="0">
              <a:solidFill>
                <a:srgbClr val="5E839A"/>
              </a:solidFill>
            </a:endParaRPr>
          </a:p>
          <a:p>
            <a:pPr algn="l"/>
            <a:r>
              <a:rPr lang="de-DE" sz="2200" b="1" dirty="0" smtClean="0">
                <a:solidFill>
                  <a:srgbClr val="5E839A"/>
                </a:solidFill>
              </a:rPr>
              <a:t>Ein Gültigkeitsbereich muss enthalten: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rgbClr val="5E839A"/>
                </a:solidFill>
              </a:rPr>
              <a:t>Alle im Gültigkeitsbereich zutreffenden Anforderungen</a:t>
            </a:r>
          </a:p>
          <a:p>
            <a:pPr marL="800100" lvl="1" indent="-342900" algn="l">
              <a:buFont typeface="Symbol" panose="05050102010706020507" pitchFamily="18" charset="2"/>
              <a:buChar char="®"/>
            </a:pPr>
            <a:r>
              <a:rPr lang="de-DE" sz="2200" b="1" dirty="0" smtClean="0">
                <a:solidFill>
                  <a:srgbClr val="5E839A"/>
                </a:solidFill>
              </a:rPr>
              <a:t>pro Messstelle und</a:t>
            </a:r>
          </a:p>
          <a:p>
            <a:pPr marL="800100" lvl="1" indent="-342900" algn="l">
              <a:buFont typeface="Symbol" panose="05050102010706020507" pitchFamily="18" charset="2"/>
              <a:buChar char="®"/>
            </a:pPr>
            <a:r>
              <a:rPr lang="de-DE" sz="2200" b="1" dirty="0" smtClean="0">
                <a:solidFill>
                  <a:srgbClr val="5E839A"/>
                </a:solidFill>
              </a:rPr>
              <a:t>pro Betriebszustand.</a:t>
            </a:r>
            <a:endParaRPr lang="de-DE" sz="2200" b="1" dirty="0">
              <a:solidFill>
                <a:srgbClr val="5E8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Betriebszustände im Bescheid</a:t>
            </a:r>
            <a:endParaRPr lang="de-DE" dirty="0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Zuckerfabrik in den 1970ern: Darstellung in DABay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000" cy="3491885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 bwMode="auto">
          <a:xfrm>
            <a:off x="2176304" y="4418824"/>
            <a:ext cx="280831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11560" y="2754640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dirty="0" smtClean="0"/>
              <a:t>© LfU / Referat 65 / Burkart/ 29.09. / 01.10.2015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 / Referat 65 / Burkart/ 29.09. / 01.10.2015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Betriebszustände im </a:t>
            </a:r>
            <a:r>
              <a:rPr lang="de-DE" dirty="0" smtClean="0"/>
              <a:t>Bescheid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000" cy="4212778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411536" y="3306696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4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Betriebszustände im </a:t>
            </a:r>
            <a:r>
              <a:rPr lang="de-DE" dirty="0" smtClean="0"/>
              <a:t>Bescheid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160"/>
            <a:ext cx="8640000" cy="5342976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03" y="3527632"/>
            <a:ext cx="6543374" cy="28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448112" y="3270120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195736" y="3527632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195736" y="4933168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dirty="0" smtClean="0"/>
              <a:t>© LfU / Referat 65 / Burkart/ 29.09. / 01.10.2015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8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Betriebszustände im </a:t>
            </a:r>
            <a:r>
              <a:rPr lang="de-DE" dirty="0" smtClean="0"/>
              <a:t>Bescheid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" y="1556792"/>
            <a:ext cx="8640000" cy="3929159"/>
          </a:xfrm>
          <a:prstGeom prst="rect">
            <a:avLst/>
          </a:prstGeom>
          <a:noFill/>
          <a:ln w="9525">
            <a:solidFill>
              <a:srgbClr val="5E83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450440" y="4274808"/>
            <a:ext cx="1224136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959696" y="5085184"/>
            <a:ext cx="106868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dirty="0" smtClean="0"/>
              <a:t>© LfU / Referat 65 / Burkart/ 29.09. / 01.10.2015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Betriebszustände im </a:t>
            </a:r>
            <a:r>
              <a:rPr lang="de-DE" dirty="0" smtClean="0"/>
              <a:t>Bescheid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dirty="0" smtClean="0"/>
              <a:t>© LfU / Referat 65 / Burkart/ 29.09. / 01.10.2015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4352" y="1539656"/>
            <a:ext cx="7416824" cy="3835879"/>
            <a:chOff x="107504" y="908720"/>
            <a:chExt cx="7416824" cy="38358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08720"/>
              <a:ext cx="7416824" cy="3835879"/>
            </a:xfrm>
            <a:prstGeom prst="rect">
              <a:avLst/>
            </a:prstGeom>
            <a:noFill/>
            <a:ln w="9525">
              <a:solidFill>
                <a:srgbClr val="5E83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>
              <a:off x="179512" y="3356992"/>
              <a:ext cx="1224136" cy="1440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979712" y="4223360"/>
              <a:ext cx="2160240" cy="1440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2951248" y="2348880"/>
              <a:ext cx="648072" cy="21602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7" name="Gerade Verbindung mit Pfeil 6"/>
            <p:cNvCxnSpPr/>
            <p:nvPr/>
          </p:nvCxnSpPr>
          <p:spPr bwMode="auto">
            <a:xfrm>
              <a:off x="3366724" y="2564904"/>
              <a:ext cx="0" cy="165845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</p:grpSp>
      <p:grpSp>
        <p:nvGrpSpPr>
          <p:cNvPr id="14" name="Gruppieren 13"/>
          <p:cNvGrpSpPr/>
          <p:nvPr/>
        </p:nvGrpSpPr>
        <p:grpSpPr>
          <a:xfrm>
            <a:off x="3537510" y="1271164"/>
            <a:ext cx="5588202" cy="3086472"/>
            <a:chOff x="3347864" y="3212976"/>
            <a:chExt cx="5588202" cy="308647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212976"/>
              <a:ext cx="5588202" cy="3086472"/>
            </a:xfrm>
            <a:prstGeom prst="rect">
              <a:avLst/>
            </a:prstGeom>
            <a:noFill/>
            <a:ln w="9525">
              <a:solidFill>
                <a:srgbClr val="5E83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Ellipse 14"/>
            <p:cNvSpPr/>
            <p:nvPr/>
          </p:nvSpPr>
          <p:spPr bwMode="auto">
            <a:xfrm>
              <a:off x="4660580" y="4043340"/>
              <a:ext cx="648072" cy="21602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>
              <a:off x="5076056" y="4259364"/>
              <a:ext cx="0" cy="15459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  <p:sp>
          <p:nvSpPr>
            <p:cNvPr id="19" name="Rechteck 18"/>
            <p:cNvSpPr/>
            <p:nvPr/>
          </p:nvSpPr>
          <p:spPr bwMode="auto">
            <a:xfrm>
              <a:off x="3635896" y="5805264"/>
              <a:ext cx="2304256" cy="1440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8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  <a:p>
            <a:r>
              <a:rPr lang="de-DE" dirty="0"/>
              <a:t>Zuckerfabrik mit Teichanlage </a:t>
            </a:r>
            <a:r>
              <a:rPr lang="de-DE" dirty="0" smtClean="0"/>
              <a:t>und technischer Anlage zur Abwasserreinigung (Bescheid </a:t>
            </a:r>
            <a:r>
              <a:rPr lang="de-DE" dirty="0"/>
              <a:t>für mehrere </a:t>
            </a:r>
            <a:r>
              <a:rPr lang="de-DE" dirty="0" smtClean="0"/>
              <a:t>ABA)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1469850"/>
            <a:ext cx="8569325" cy="11978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kern="0" dirty="0" smtClean="0"/>
              <a:t>Fall 2:</a:t>
            </a:r>
          </a:p>
          <a:p>
            <a:r>
              <a:rPr lang="de-DE" kern="0" dirty="0" smtClean="0"/>
              <a:t>Betrieb mit </a:t>
            </a:r>
            <a:r>
              <a:rPr lang="de-DE" u="sng" kern="0" dirty="0" smtClean="0"/>
              <a:t>zwei</a:t>
            </a:r>
            <a:r>
              <a:rPr lang="de-DE" kern="0" dirty="0" smtClean="0"/>
              <a:t> Abwasserbehandlungsanlagen/Messstellen und Bescheidsanforderungen an </a:t>
            </a:r>
            <a:r>
              <a:rPr lang="de-DE" u="sng" kern="0" dirty="0" smtClean="0"/>
              <a:t>beide</a:t>
            </a:r>
            <a:r>
              <a:rPr lang="de-DE" kern="0" dirty="0" smtClean="0"/>
              <a:t> Messstellen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9259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Referat 65 / Burkart/ 29.9./1.10.2015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Bescheid für mehrere ABA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4864" y="1192184"/>
            <a:ext cx="8673152" cy="5046135"/>
            <a:chOff x="54864" y="1192184"/>
            <a:chExt cx="8673152" cy="504613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7"/>
            <a:stretch/>
          </p:blipFill>
          <p:spPr bwMode="auto">
            <a:xfrm>
              <a:off x="88016" y="1192184"/>
              <a:ext cx="8640000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432" y="5360398"/>
              <a:ext cx="6012000" cy="8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54864" y="1192184"/>
              <a:ext cx="8673152" cy="5040000"/>
            </a:xfrm>
            <a:prstGeom prst="rect">
              <a:avLst/>
            </a:prstGeom>
            <a:noFill/>
            <a:ln w="9525" cap="flat" cmpd="sng" algn="ctr">
              <a:solidFill>
                <a:srgbClr val="5E83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95536" y="3488423"/>
            <a:ext cx="8640000" cy="2749895"/>
            <a:chOff x="395536" y="3488423"/>
            <a:chExt cx="8640000" cy="274989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88423"/>
              <a:ext cx="8640000" cy="10611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hteck 11"/>
            <p:cNvSpPr/>
            <p:nvPr/>
          </p:nvSpPr>
          <p:spPr bwMode="auto">
            <a:xfrm>
              <a:off x="6961984" y="6021287"/>
              <a:ext cx="787512" cy="21703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8" name="Gerade Verbindung mit Pfeil 7"/>
            <p:cNvCxnSpPr>
              <a:stCxn id="12" idx="0"/>
            </p:cNvCxnSpPr>
            <p:nvPr/>
          </p:nvCxnSpPr>
          <p:spPr bwMode="auto">
            <a:xfrm flipV="1">
              <a:off x="7355740" y="4549601"/>
              <a:ext cx="0" cy="14716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hteck 14"/>
            <p:cNvSpPr/>
            <p:nvPr/>
          </p:nvSpPr>
          <p:spPr bwMode="auto">
            <a:xfrm>
              <a:off x="2915816" y="3910496"/>
              <a:ext cx="1224136" cy="5266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0" name="Ellipse 9"/>
          <p:cNvSpPr/>
          <p:nvPr/>
        </p:nvSpPr>
        <p:spPr bwMode="auto">
          <a:xfrm>
            <a:off x="323528" y="2348880"/>
            <a:ext cx="1512168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Ellipse 17"/>
          <p:cNvSpPr/>
          <p:nvPr/>
        </p:nvSpPr>
        <p:spPr bwMode="auto">
          <a:xfrm>
            <a:off x="320480" y="2510424"/>
            <a:ext cx="1512168" cy="21602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LfU-Präsentation</Template>
  <TotalTime>0</TotalTime>
  <Words>435</Words>
  <Application>Microsoft Office PowerPoint</Application>
  <PresentationFormat>Bildschirmpräsentation (4:3)</PresentationFormat>
  <Paragraphs>92</Paragraphs>
  <Slides>20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LfU-Präsentation</vt:lpstr>
      <vt:lpstr>Einführung in das DABay-Modul Bescheide</vt:lpstr>
      <vt:lpstr>PowerPoint-Präsentation</vt:lpstr>
      <vt:lpstr>Zuckerfabrik in den 1970ern: Darstellung in DABay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GB Umwelt und Gesundheit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Datenverbund Abwasser Bayern  = DABay</dc:title>
  <dc:creator>Burkart Evamaria</dc:creator>
  <cp:lastModifiedBy>Burkart Evamaria</cp:lastModifiedBy>
  <cp:revision>48</cp:revision>
  <dcterms:created xsi:type="dcterms:W3CDTF">2015-04-09T06:59:43Z</dcterms:created>
  <dcterms:modified xsi:type="dcterms:W3CDTF">2015-10-02T11:14:36Z</dcterms:modified>
</cp:coreProperties>
</file>